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  <p:sldMasterId id="2147483681" r:id="rId3"/>
  </p:sldMasterIdLst>
  <p:notesMasterIdLst>
    <p:notesMasterId r:id="rId25"/>
  </p:notesMasterIdLst>
  <p:sldIdLst>
    <p:sldId id="284" r:id="rId4"/>
    <p:sldId id="257" r:id="rId5"/>
    <p:sldId id="265" r:id="rId6"/>
    <p:sldId id="266" r:id="rId7"/>
    <p:sldId id="276" r:id="rId8"/>
    <p:sldId id="279" r:id="rId9"/>
    <p:sldId id="277" r:id="rId10"/>
    <p:sldId id="282" r:id="rId11"/>
    <p:sldId id="283" r:id="rId12"/>
    <p:sldId id="280" r:id="rId13"/>
    <p:sldId id="281" r:id="rId14"/>
    <p:sldId id="262" r:id="rId15"/>
    <p:sldId id="268" r:id="rId16"/>
    <p:sldId id="269" r:id="rId17"/>
    <p:sldId id="271" r:id="rId18"/>
    <p:sldId id="273" r:id="rId19"/>
    <p:sldId id="274" r:id="rId20"/>
    <p:sldId id="275" r:id="rId21"/>
    <p:sldId id="288" r:id="rId22"/>
    <p:sldId id="289" r:id="rId23"/>
    <p:sldId id="28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9E18E1-903C-448B-9D5D-7BE45B10CB00}">
  <a:tblStyle styleId="{5C9E18E1-903C-448B-9D5D-7BE45B10CB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97"/>
    <p:restoredTop sz="93086"/>
  </p:normalViewPr>
  <p:slideViewPr>
    <p:cSldViewPr>
      <p:cViewPr varScale="1">
        <p:scale>
          <a:sx n="124" d="100"/>
          <a:sy n="124" d="100"/>
        </p:scale>
        <p:origin x="-14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441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349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00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687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96535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72540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22781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4267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96380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3580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5234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6962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67886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5091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36444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43023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27760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63124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0260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066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872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575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81000" y="590550"/>
            <a:ext cx="82296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Increasing factory sensor data outside the PLC</a:t>
            </a:r>
            <a:endParaRPr lang="en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Cambria" pitchFamily="18" charset="0"/>
              </a:rPr>
              <a:t>Comtrol Corporation</a:t>
            </a:r>
          </a:p>
        </p:txBody>
      </p:sp>
      <p:pic>
        <p:nvPicPr>
          <p:cNvPr id="61" name="Shape 61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9F56FB-AC2B-471C-B4E6-FD0C3045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21826"/>
            <a:ext cx="206000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1333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11" y="772177"/>
            <a:ext cx="6052023" cy="3780773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561650"/>
            <a:ext cx="2057399" cy="238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Acyclic Data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- data about the device including  identifying information, present status,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and others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1333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027" y="772177"/>
            <a:ext cx="5775391" cy="3780773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561650"/>
            <a:ext cx="2057399" cy="238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Acyclic Data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– editing  R/W ISDUs via OPCUA also supported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029201" y="502043"/>
            <a:ext cx="4033799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</a:rPr>
              <a:t>Full visibility and communication via IO-Link, also PD via Analog and standard DIO Sensors and Actuators</a:t>
            </a:r>
          </a:p>
          <a:p>
            <a:pPr>
              <a:buNone/>
            </a:pPr>
            <a:endParaRPr lang="en-US" sz="1800" dirty="0">
              <a:solidFill>
                <a:schemeClr val="lt1"/>
              </a:solidFill>
              <a:latin typeface="Cambria" pitchFamily="18" charset="0"/>
            </a:endParaRPr>
          </a:p>
          <a:p>
            <a:pPr>
              <a:buNone/>
            </a:pPr>
            <a:endParaRPr lang="en-US" sz="1800" dirty="0">
              <a:solidFill>
                <a:schemeClr val="lt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</a:rPr>
              <a:t>Comtrol IO-Link Masters provide IP-65/67 and IP20 remote control of sensors via OPC UA </a:t>
            </a:r>
          </a:p>
          <a:p>
            <a:pPr>
              <a:buNone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</a:rPr>
              <a:t>Embedded OPC UA Server</a:t>
            </a:r>
          </a:p>
          <a:p>
            <a:pPr>
              <a:buNone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</a:rPr>
              <a:t>Future MS Azure </a:t>
            </a:r>
            <a:r>
              <a:rPr lang="en-US" sz="1800" dirty="0" err="1">
                <a:solidFill>
                  <a:schemeClr val="lt1"/>
                </a:solidFill>
                <a:latin typeface="Cambria" pitchFamily="18" charset="0"/>
              </a:rPr>
              <a:t>IoT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</a:rPr>
              <a:t> Gateway</a:t>
            </a:r>
            <a:r>
              <a:rPr lang="en-US" sz="1800" dirty="0"/>
              <a:t> </a:t>
            </a:r>
          </a:p>
        </p:txBody>
      </p:sp>
      <p:pic>
        <p:nvPicPr>
          <p:cNvPr id="121" name="Shape 121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6415AD-5327-47AB-AD13-6A5D6D16C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79" y="1641233"/>
            <a:ext cx="4191000" cy="297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29201" y="150495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lt1"/>
                </a:solidFill>
                <a:latin typeface="Cambria" pitchFamily="18" charset="0"/>
                <a:ea typeface="Average"/>
                <a:cs typeface="Average"/>
                <a:sym typeface="Average"/>
              </a:rPr>
              <a:t>Sensor data visibility and health-monitoring = </a:t>
            </a:r>
            <a:r>
              <a:rPr lang="en-US" sz="1200" b="1" dirty="0">
                <a:solidFill>
                  <a:schemeClr val="lt1"/>
                </a:solidFill>
                <a:latin typeface="Cambria" pitchFamily="18" charset="0"/>
                <a:ea typeface="Average"/>
                <a:cs typeface="Average"/>
                <a:sym typeface="Average"/>
              </a:rPr>
              <a:t>factory situational awareness</a:t>
            </a:r>
          </a:p>
          <a:p>
            <a:endParaRPr lang="en-US" dirty="0"/>
          </a:p>
        </p:txBody>
      </p:sp>
      <p:pic>
        <p:nvPicPr>
          <p:cNvPr id="11" name="Picture 2" descr="\\sidewinder\sales_mktg\Graphics\Icons\Diagram Items\Equipment\PNG\ifm flow sens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763000" y="1504950"/>
            <a:ext cx="163303" cy="838200"/>
          </a:xfrm>
          <a:prstGeom prst="rect">
            <a:avLst/>
          </a:prstGeom>
          <a:noFill/>
        </p:spPr>
      </p:pic>
      <p:pic>
        <p:nvPicPr>
          <p:cNvPr id="12" name="Picture 2" descr="\\sidewinder\sales_mktg\Graphics\Icons\Diagram Items\Equipment\PNG\Smart Light Sen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1581150"/>
            <a:ext cx="302430" cy="52705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8077200" y="219075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2114550"/>
            <a:ext cx="1185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#1fin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04950"/>
            <a:ext cx="231173" cy="76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1" y="285750"/>
            <a:ext cx="4635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swald" charset="0"/>
              </a:rPr>
              <a:t>A Variety of Form Factors for OPCUA Support of IOL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2857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OPC UA and Factory sensor data transport to Unified Automation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4953000" y="1503218"/>
            <a:ext cx="36576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OPC UA provides unfiltered cyclic and acyclic data communication from Comtrol sensor master to software systems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dirty="0" err="1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Iconics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, Unified Automation and Ignition are popular supported systems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 Sensor / Master data will be populated with IP Address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 Data can be immediately shown in software systems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0495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" y="3480753"/>
            <a:ext cx="1752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62200" y="3480753"/>
            <a:ext cx="2590800" cy="381000"/>
          </a:xfrm>
          <a:prstGeom prst="straightConnector1">
            <a:avLst/>
          </a:prstGeom>
          <a:ln w="127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2857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Data visibility provides condition monitoring for every sensor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029200" y="1637850"/>
            <a:ext cx="3657600" cy="291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Sensor data tags show source data time stamp, data type, value for any sensor or actuator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Information such as contamination feedback, version control etc. gives you information about your factory’s   performance and efficiency, showing which machines are running well and to what extent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2687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819400" y="2459673"/>
            <a:ext cx="1066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86200" y="2231073"/>
            <a:ext cx="1066800" cy="5334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590550"/>
            <a:ext cx="7922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Comtrol’s IO-Link Master Gateways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428750"/>
            <a:ext cx="45720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fontAlgn="base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Full support of IO-Link v1.0 and v1.1 sensors, actuators, and other digital IO devices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Reduce maintenance and cabling costs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Reduce PLC programming time or in some cases eliminate the need to program the PLC altogether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System integration and interoperability for HMI/SCADA and process controllers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Sensor replacement with saved configuration in seconds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4C6B3A-2F49-4155-9B52-6C15D5F4E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5362" y="1428750"/>
            <a:ext cx="375003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590550"/>
            <a:ext cx="7922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IO-Link Master Gateway EtherNet/IP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428750"/>
            <a:ext cx="45720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fontAlgn="base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The IO-Link Master EtherNet/IP™ (EIP) series combines the benefits of the IO-Link standard with EtherNet/IP™ and Modbus TCP protocols. You can easily integrate the IO-Link Master into an industrial network with existing and new EtherNet/IP™ and Modbus TCP installations using our powerful web interface.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4A0816F-8483-4886-AB43-449DC97192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504950"/>
            <a:ext cx="2557462" cy="2918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E0ED1C-3037-4954-932B-7B46A4816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019550"/>
            <a:ext cx="2625332" cy="71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590550"/>
            <a:ext cx="7922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IO-Link Master Gateway PROFINET IO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428750"/>
            <a:ext cx="45720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The IO-Link Master PROFINET (PNIO) series combines the benefits of the IO-Link standard with the PROFINET protocol.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Integrate the IO-Link Master into an industrial network with existing and new PROFINET IO installations using our powerful web interface and TIA Portal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xmlns="" id="{35FE556E-1624-446A-85A1-939423B77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428750"/>
            <a:ext cx="2676525" cy="3145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9F7486-485C-468C-8355-AEA8231BE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867150"/>
            <a:ext cx="1905000" cy="100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590550"/>
            <a:ext cx="7922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IO-Link Master Gateway Modbus TCP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428750"/>
            <a:ext cx="45720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The IO-Link Master Modbus TCP combines the benefits of the IO-Link standard with the Modbus TCP protocol.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Integrate the IO-Link Master into an industrial network with existing and new Modbus TCP installations using our powerful web interface.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93657341-D883-4DDD-A7C0-280370A5D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504950"/>
            <a:ext cx="2263426" cy="3143647"/>
          </a:xfrm>
          <a:prstGeom prst="rect">
            <a:avLst/>
          </a:prstGeom>
        </p:spPr>
      </p:pic>
      <p:pic>
        <p:nvPicPr>
          <p:cNvPr id="11" name="Picture 10" descr="Modbus-logo-1104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6" y="4095750"/>
            <a:ext cx="2133604" cy="67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3400" y="256678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Pressure Monitoring in Welding Application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123950"/>
            <a:ext cx="3810000" cy="238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Using Comtrol IO-Link Master, they are sending sensor data using:</a:t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Modbus TCP to Controller</a:t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OPC UA to Ignition OPC Client</a:t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Azure </a:t>
            </a:r>
            <a:r>
              <a:rPr lang="en-US" sz="1800" dirty="0" err="1">
                <a:solidFill>
                  <a:schemeClr val="bg1"/>
                </a:solidFill>
                <a:latin typeface="Candara" pitchFamily="34" charset="0"/>
              </a:rPr>
              <a:t>IoT</a:t>
            </a: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 Hub to Microsoft Azure</a:t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ndara" pitchFamily="34" charset="0"/>
              </a:rPr>
              <a:t>Monitoring, and running historians on pressures on a welding machine</a:t>
            </a:r>
            <a:br>
              <a:rPr lang="en-US" sz="1800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100" b="1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100" b="1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endParaRPr lang="en" sz="1100" b="0" dirty="0">
              <a:solidFill>
                <a:schemeClr val="bg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welding">
            <a:extLst>
              <a:ext uri="{FF2B5EF4-FFF2-40B4-BE49-F238E27FC236}">
                <a16:creationId xmlns:a16="http://schemas.microsoft.com/office/drawing/2014/main" xmlns="" id="{1364A90C-F0C8-504F-B9E8-D5444A95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76350"/>
            <a:ext cx="4000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9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US" sz="3200" dirty="0">
                <a:solidFill>
                  <a:schemeClr val="bg1"/>
                </a:solidFill>
              </a:rPr>
              <a:t>IO-Link Masters Enable Industry 4.0 and </a:t>
            </a:r>
            <a:r>
              <a:rPr lang="en-US" sz="3200" dirty="0" err="1">
                <a:solidFill>
                  <a:schemeClr val="bg1"/>
                </a:solidFill>
              </a:rPr>
              <a:t>IIoT</a:t>
            </a:r>
            <a:endParaRPr lang="en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5775" y="2095050"/>
            <a:ext cx="5197199" cy="306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" sz="2000" b="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Complete integration into </a:t>
            </a:r>
            <a:r>
              <a:rPr lang="en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overall </a:t>
            </a:r>
            <a: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industrial communication systems</a:t>
            </a:r>
            <a:b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Easy sensor replacement</a:t>
            </a:r>
            <a:b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Eliminates manual parameter settings</a:t>
            </a:r>
            <a:b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Continuous data monitoring and status diagnostics</a:t>
            </a:r>
            <a:b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20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Increased uptime</a:t>
            </a: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89BE7F-C70F-48A1-AFA6-C0570C4A2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657350"/>
            <a:ext cx="2814140" cy="26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3400" y="256678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Pressure Monitoring in Welding Application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0161026_134838_resized.jpg">
            <a:extLst>
              <a:ext uri="{FF2B5EF4-FFF2-40B4-BE49-F238E27FC236}">
                <a16:creationId xmlns:a16="http://schemas.microsoft.com/office/drawing/2014/main" xmlns="" id="{C1B17104-B351-FC4D-A3BF-B383EE1F01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72689" y="1489095"/>
            <a:ext cx="3690487" cy="2767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FC9909-FF69-3749-AFEC-A5DEB16EF3F9}"/>
              </a:ext>
            </a:extLst>
          </p:cNvPr>
          <p:cNvSpPr txBox="1"/>
          <p:nvPr/>
        </p:nvSpPr>
        <p:spPr>
          <a:xfrm>
            <a:off x="533400" y="1147612"/>
            <a:ext cx="441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 </a:t>
            </a:r>
            <a:r>
              <a:rPr lang="en-US" sz="1600" dirty="0" err="1">
                <a:latin typeface="Candara" pitchFamily="34" charset="0"/>
              </a:rPr>
              <a:t>Comtrol’s</a:t>
            </a:r>
            <a:r>
              <a:rPr lang="en-US" sz="1600" dirty="0">
                <a:latin typeface="Candara" pitchFamily="34" charset="0"/>
              </a:rPr>
              <a:t> IOLM DR-8 was installed to connected flow and pressure sensors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 Monitoring conditions of pipes leading into holding tanks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 On bottling lines they installed the IOLM 8-port IP67 blocks to connect flow, capacitive and pressure sensors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 These sensors were monitoring oil flow into the bottling machine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 The machine is fed empty bottles on a conveyor, fills them, then spins them out to the next process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ndara" pitchFamily="34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andara" pitchFamily="34" charset="0"/>
              </a:rPr>
              <a:t>They have data storage activated on v1.1 sensors to allow for quick replacement if a sensor failed or was damaged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1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lt1"/>
                </a:solidFill>
                <a:latin typeface="Cambria" pitchFamily="18" charset="0"/>
              </a:rPr>
              <a:t>Thank you</a:t>
            </a:r>
            <a:endParaRPr lang="en" b="1" dirty="0">
              <a:latin typeface="Cambria" pitchFamily="18" charset="0"/>
            </a:endParaRPr>
          </a:p>
        </p:txBody>
      </p:sp>
      <p:pic>
        <p:nvPicPr>
          <p:cNvPr id="140" name="Shape 140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C47425-0282-47C8-8695-4CEDADB6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4451936"/>
            <a:ext cx="206000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2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47982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MultiLink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Simultaneously Provides IO-Link Device Access to Multiple Controllers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2190750"/>
            <a:ext cx="4572000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Provides simultaneous access to the PLC via Industrial Ethernet </a:t>
            </a:r>
            <a:r>
              <a:rPr lang="en-US" sz="1800" b="1" i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AND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connects SCADA software via OPC-UA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Works with Multiple PLC platforms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Enables Enterprise Cloud solutions or SCADA systems for </a:t>
            </a:r>
            <a:r>
              <a:rPr lang="en-US" sz="1800" dirty="0" err="1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IIoT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/</a:t>
            </a:r>
            <a:r>
              <a:rPr lang="en-US" sz="1800" dirty="0" err="1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Industrie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4.0 initiatives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ultiLink_OPC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514350"/>
            <a:ext cx="3765115" cy="354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2857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561650"/>
            <a:ext cx="3428999" cy="261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Cyclic Data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- data that the sensor senses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  - Flow rate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  - Temperature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  - Distance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Acyclic Data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- data about the sensor, what it is and how the operation is working </a:t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051063"/>
            <a:ext cx="4919530" cy="3120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513" y="2149552"/>
            <a:ext cx="1574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Pressure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Presence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Tag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2857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561650"/>
            <a:ext cx="1752599" cy="116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Configuration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Step 1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44638"/>
            <a:ext cx="5562601" cy="287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2857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33401" y="1561650"/>
            <a:ext cx="1828799" cy="116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Configuration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Step 2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921"/>
          <a:stretch>
            <a:fillRect/>
          </a:stretch>
        </p:blipFill>
        <p:spPr>
          <a:xfrm>
            <a:off x="2646930" y="1200150"/>
            <a:ext cx="545034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1333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140"/>
          <a:stretch>
            <a:fillRect/>
          </a:stretch>
        </p:blipFill>
        <p:spPr>
          <a:xfrm>
            <a:off x="2057400" y="772177"/>
            <a:ext cx="6272645" cy="3780773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561650"/>
            <a:ext cx="2057399" cy="192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Cyclic Data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-w/o IODD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-with IODD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1333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86392"/>
            <a:ext cx="6272645" cy="2952342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561650"/>
            <a:ext cx="2057399" cy="192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Cyclic Data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w/o IODD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-with IODD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535775" y="133350"/>
            <a:ext cx="8303425" cy="7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OPC UA provides simultaneous sensor data availability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AD4498-6C9B-4903-8AC7-713A3894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86392"/>
            <a:ext cx="6272644" cy="2952342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228600" y="1561650"/>
            <a:ext cx="2057399" cy="192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2"/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• 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Cyclic Data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w/o IODD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  -with IODD</a:t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mbria" pitchFamily="18" charset="0"/>
                <a:ea typeface="Lato"/>
                <a:cs typeface="Lato"/>
                <a:sym typeface="Lato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" sz="1800" b="0" dirty="0">
              <a:solidFill>
                <a:schemeClr val="lt1"/>
              </a:solidFill>
              <a:latin typeface="Cambria" pitchFamily="18" charset="0"/>
              <a:ea typeface="Lato"/>
              <a:cs typeface="Lato"/>
              <a:sym typeface="Lato"/>
            </a:endParaRPr>
          </a:p>
        </p:txBody>
      </p:sp>
      <p:pic>
        <p:nvPicPr>
          <p:cNvPr id="68" name="Shape 68" descr="IO-LINK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522" y="4195022"/>
            <a:ext cx="1046499" cy="10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512</Words>
  <Application>Microsoft Macintosh PowerPoint</Application>
  <PresentationFormat>On-screen Show (16:9)</PresentationFormat>
  <Paragraphs>55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Slate</vt:lpstr>
      <vt:lpstr>1_Slate</vt:lpstr>
      <vt:lpstr>2_Slate</vt:lpstr>
      <vt:lpstr>Increasing factory sensor data outside the PLC</vt:lpstr>
      <vt:lpstr>IO-Link Masters Enable Industry 4.0 and IIoT</vt:lpstr>
      <vt:lpstr>MultiLink Simultaneously Provides IO-Link Device Access to Multiple Controllers</vt:lpstr>
      <vt:lpstr>OPC UA provides simultaneous sensor data availability  </vt:lpstr>
      <vt:lpstr>OPC UA provides simultaneous sensor data availability  </vt:lpstr>
      <vt:lpstr>OPC UA provides simultaneous sensor data availability  </vt:lpstr>
      <vt:lpstr>OPC UA provides simultaneous sensor data availability  </vt:lpstr>
      <vt:lpstr>OPC UA provides simultaneous sensor data availability  </vt:lpstr>
      <vt:lpstr>OPC UA provides simultaneous sensor data availability  </vt:lpstr>
      <vt:lpstr>OPC UA provides simultaneous sensor data availability  </vt:lpstr>
      <vt:lpstr>OPC UA provides simultaneous sensor data availability  </vt:lpstr>
      <vt:lpstr>Slide 12</vt:lpstr>
      <vt:lpstr>OPC UA and Factory sensor data transport to Unified Automation</vt:lpstr>
      <vt:lpstr>Data visibility provides condition monitoring for every sensor </vt:lpstr>
      <vt:lpstr>Comtrol’s IO-Link Master Gateways</vt:lpstr>
      <vt:lpstr>IO-Link Master Gateway EtherNet/IP</vt:lpstr>
      <vt:lpstr>IO-Link Master Gateway PROFINET IO</vt:lpstr>
      <vt:lpstr>IO-Link Master Gateway Modbus TCP</vt:lpstr>
      <vt:lpstr>Pressure Monitoring in Welding Application</vt:lpstr>
      <vt:lpstr>Pressure Monitoring in Welding Application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Presentations That Stick</dc:title>
  <dc:creator>Jordan Prindle</dc:creator>
  <cp:lastModifiedBy>Comtrol Corp FAE</cp:lastModifiedBy>
  <cp:revision>37</cp:revision>
  <dcterms:modified xsi:type="dcterms:W3CDTF">2017-10-17T17:07:13Z</dcterms:modified>
</cp:coreProperties>
</file>